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6" r:id="rId2"/>
    <p:sldId id="278" r:id="rId3"/>
    <p:sldId id="269" r:id="rId4"/>
    <p:sldId id="284" r:id="rId5"/>
    <p:sldId id="279" r:id="rId6"/>
    <p:sldId id="257" r:id="rId7"/>
    <p:sldId id="267" r:id="rId8"/>
    <p:sldId id="258" r:id="rId9"/>
    <p:sldId id="268" r:id="rId10"/>
    <p:sldId id="259" r:id="rId11"/>
    <p:sldId id="280" r:id="rId12"/>
    <p:sldId id="261" r:id="rId13"/>
    <p:sldId id="262" r:id="rId14"/>
    <p:sldId id="285" r:id="rId15"/>
    <p:sldId id="263" r:id="rId16"/>
    <p:sldId id="265" r:id="rId17"/>
    <p:sldId id="266" r:id="rId18"/>
    <p:sldId id="281" r:id="rId19"/>
    <p:sldId id="282" r:id="rId20"/>
    <p:sldId id="270" r:id="rId21"/>
    <p:sldId id="271" r:id="rId22"/>
    <p:sldId id="264" r:id="rId2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2B7B"/>
    <a:srgbClr val="E6D7E9"/>
    <a:srgbClr val="BBBAB8"/>
    <a:srgbClr val="812A88"/>
    <a:srgbClr val="031926"/>
    <a:srgbClr val="2F0048"/>
    <a:srgbClr val="08F3FA"/>
    <a:srgbClr val="25A1F7"/>
    <a:srgbClr val="B62F2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91F9-8D54-4414-8F14-A303F2EE7E65}" v="42" dt="2025-01-28T08:50:47.0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77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ifoni, Ivano" userId="481b1cd8-a69d-45f8-a2ec-fdea563d2952" providerId="ADAL" clId="{B95791F9-8D54-4414-8F14-A303F2EE7E65}"/>
    <pc:docChg chg="modSld sldOrd">
      <pc:chgData name="Scifoni, Ivano" userId="481b1cd8-a69d-45f8-a2ec-fdea563d2952" providerId="ADAL" clId="{B95791F9-8D54-4414-8F14-A303F2EE7E65}" dt="2025-01-28T08:50:47.091" v="114" actId="1038"/>
      <pc:docMkLst>
        <pc:docMk/>
      </pc:docMkLst>
      <pc:sldChg chg="ord">
        <pc:chgData name="Scifoni, Ivano" userId="481b1cd8-a69d-45f8-a2ec-fdea563d2952" providerId="ADAL" clId="{B95791F9-8D54-4414-8F14-A303F2EE7E65}" dt="2025-01-27T14:30:40.047" v="1"/>
        <pc:sldMkLst>
          <pc:docMk/>
          <pc:sldMk cId="1618281730" sldId="260"/>
        </pc:sldMkLst>
      </pc:sldChg>
      <pc:sldChg chg="addSp delSp modSp mod">
        <pc:chgData name="Scifoni, Ivano" userId="481b1cd8-a69d-45f8-a2ec-fdea563d2952" providerId="ADAL" clId="{B95791F9-8D54-4414-8F14-A303F2EE7E65}" dt="2025-01-28T08:50:47.091" v="114" actId="1038"/>
        <pc:sldMkLst>
          <pc:docMk/>
          <pc:sldMk cId="3089596578" sldId="278"/>
        </pc:sldMkLst>
        <pc:picChg chg="del mod">
          <ac:chgData name="Scifoni, Ivano" userId="481b1cd8-a69d-45f8-a2ec-fdea563d2952" providerId="ADAL" clId="{B95791F9-8D54-4414-8F14-A303F2EE7E65}" dt="2025-01-28T08:49:09.126" v="77" actId="478"/>
          <ac:picMkLst>
            <pc:docMk/>
            <pc:sldMk cId="3089596578" sldId="278"/>
            <ac:picMk id="3" creationId="{C4397A46-6F41-18DD-BA5F-D6B3F291A1E4}"/>
          </ac:picMkLst>
        </pc:picChg>
        <pc:picChg chg="add mod">
          <ac:chgData name="Scifoni, Ivano" userId="481b1cd8-a69d-45f8-a2ec-fdea563d2952" providerId="ADAL" clId="{B95791F9-8D54-4414-8F14-A303F2EE7E65}" dt="2025-01-27T14:35:34.178" v="76" actId="1038"/>
          <ac:picMkLst>
            <pc:docMk/>
            <pc:sldMk cId="3089596578" sldId="278"/>
            <ac:picMk id="8" creationId="{4A157875-A1F9-CC07-8272-7493A1146B8A}"/>
          </ac:picMkLst>
        </pc:picChg>
        <pc:picChg chg="mod">
          <ac:chgData name="Scifoni, Ivano" userId="481b1cd8-a69d-45f8-a2ec-fdea563d2952" providerId="ADAL" clId="{B95791F9-8D54-4414-8F14-A303F2EE7E65}" dt="2025-01-27T14:35:29.474" v="56" actId="1037"/>
          <ac:picMkLst>
            <pc:docMk/>
            <pc:sldMk cId="3089596578" sldId="278"/>
            <ac:picMk id="11" creationId="{3A7261DE-5237-303F-79FB-E34D0A2CCCA9}"/>
          </ac:picMkLst>
        </pc:picChg>
        <pc:picChg chg="add mod">
          <ac:chgData name="Scifoni, Ivano" userId="481b1cd8-a69d-45f8-a2ec-fdea563d2952" providerId="ADAL" clId="{B95791F9-8D54-4414-8F14-A303F2EE7E65}" dt="2025-01-28T08:50:10.457" v="87" actId="1076"/>
          <ac:picMkLst>
            <pc:docMk/>
            <pc:sldMk cId="3089596578" sldId="278"/>
            <ac:picMk id="12" creationId="{F3459DB3-9F6E-1541-F8E2-FEAEBE4295CD}"/>
          </ac:picMkLst>
        </pc:picChg>
        <pc:picChg chg="mod">
          <ac:chgData name="Scifoni, Ivano" userId="481b1cd8-a69d-45f8-a2ec-fdea563d2952" providerId="ADAL" clId="{B95791F9-8D54-4414-8F14-A303F2EE7E65}" dt="2025-01-28T08:50:42.966" v="106" actId="1037"/>
          <ac:picMkLst>
            <pc:docMk/>
            <pc:sldMk cId="3089596578" sldId="278"/>
            <ac:picMk id="16" creationId="{43F19D54-BD5C-39C3-872C-B770AAA8F1D2}"/>
          </ac:picMkLst>
        </pc:picChg>
        <pc:picChg chg="mod">
          <ac:chgData name="Scifoni, Ivano" userId="481b1cd8-a69d-45f8-a2ec-fdea563d2952" providerId="ADAL" clId="{B95791F9-8D54-4414-8F14-A303F2EE7E65}" dt="2025-01-28T08:50:47.091" v="114" actId="1038"/>
          <ac:picMkLst>
            <pc:docMk/>
            <pc:sldMk cId="3089596578" sldId="278"/>
            <ac:picMk id="1026" creationId="{87B504D5-A26A-81A3-9A4B-0406C63E98C6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E1C624-1F49-4710-BD4D-A9A620850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24C7483-51FA-4820-BB5F-54ABFE246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FCE524E-B0D9-45FB-8A3E-51344DA17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84677CA-B800-46D7-9A81-1A5B3D85B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6355299-B41F-41FE-945A-9A5BA2F92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4064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9217F2-30D1-4047-9E53-4F66ED86A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18C2397-E101-4A76-AD10-F1B2E07FD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FFC059B-4042-4863-8ACF-BA113A99F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018EB4-4B22-4152-A23C-9D525127A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BDE4197-441F-48E1-8DEC-495669825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8956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7195B356-AFE5-4336-80C7-B0E26F3122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119B444-0F65-476A-AB0D-54485214B8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161EB30-2610-4AB9-AE3E-428924BA6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9CB79AB-8588-49CE-9FF5-B8617A81A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2AA7A3-DBE7-43E0-98CD-9DD775F1A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63941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B605E-738C-6C51-A49D-C7D9C6F92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B4EDD1-AE1D-A537-42F9-E2DEBE688B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79B64-CAE3-8BE8-0017-DD1F572ED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AD5C0-C101-4253-A279-92A31C943388}" type="datetimeFigureOut">
              <a:rPr lang="en-US" smtClean="0"/>
              <a:t>13-Feb-25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F2FD2-583C-044D-2920-9FFE2F540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C4DEE-9506-F5C3-66EA-0EE565471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A03DF-6F17-45D3-AB83-8442B407C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090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604559-5E88-4A1E-9007-A7DB1BC1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885742F-CD5A-433D-9C06-BCD7154B2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8F12660-B7CC-4145-B4BC-B0D75B1E5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0BE941E-F3F4-48CD-9556-D72CA4337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2ED5123-7BA3-4024-B237-B2CB30411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9963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A3FAA9-7810-47CC-86EC-5E4C0C7BE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F6AB48B-A13C-4C0F-AFEE-9CE1EDD63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B5612F-3114-4692-A982-12263619D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FF4D6B-FF84-4AD7-9C75-ABDCF9C33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A9455E3-554C-4CB2-9773-7ED9CD8F9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7207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9834D2-790C-4BD3-996B-C13FEE4E0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4B2F587-8960-4A2F-8864-3F4F8EA0DC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1CB590A-D536-4A8B-BD3D-E278025B9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896F8CC-BCDD-43B7-A67A-4CE6318FC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2A6A7D4-D87D-491F-8575-ECA5D7D2D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E807A89-26EB-4CBE-83AD-5FDA82C86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483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7483CB-6BA4-499B-8D89-BC11A67C6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D4D2561-B613-42CD-BF6C-B9A01D1F14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2401D08-3782-4D95-86D0-A432EE29A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126076D-534D-412A-B69E-FA6BE87AF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B1F317E-9F7C-45A7-BC4E-FFA0715D9E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4AF4DD2-8C4E-49BF-A5DE-2C352E85D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D424DD8-B0E7-4A7B-B383-C442387B1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A0C4CA33-1B8E-4CEF-8BB4-D43FA9292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3922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9E6F71-921F-4142-B8B0-7628CE051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6EB8742-61BB-4BBA-9152-FE89D2FDA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675AA5B-EE2E-44E6-BF60-5D242FE93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19AC556-04C0-4495-8F38-DEBF35E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5451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9279C5E-A4D7-474B-986E-BA028A841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6D11455-9A5C-4893-9D8E-4ECF2DF7B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E380E81-D806-48FE-9DA4-422CDE0B5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3838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DC9800-D87A-48CD-AA23-5B2E7BB0A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1774E5-97AE-4E43-A6FC-9E2AACCED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09538EC-B721-4EEB-930F-FDB1064008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7E3551D-9AFC-43B0-9244-6902D4DC6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CCEDCB9-C8EC-40A4-986A-FD9E2B0CC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DC3B39B-5180-4582-8CC1-B8D129515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0541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4B25AD-B804-4B19-8CC2-ECBE90946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A295C2C-CE2A-4300-8078-904BF8DFB7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5D188BE-B406-4B26-AC0B-389B93E14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D1191BE-8396-40FF-AED6-189C7E264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A800D9F-1CCE-4116-9793-BC41F904A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903F81F-CCE3-4FC5-90A2-1FFE1007E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1862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727082C-92CB-4383-AB9B-2948804EF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CC339F5-11CB-4605-97D9-1FB1C1B03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2DEA1ED-34B5-4C68-8898-F3C64E8F96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D4179-DD8E-4E4F-B17B-35E681200133}" type="datetimeFigureOut">
              <a:rPr lang="it-IT" smtClean="0"/>
              <a:t>13/02/2025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B758E5E-A729-49D6-A7AC-DE6C523C84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9B4EF8-58F3-4E0B-8197-D71A6468C2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5533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microsoft.com/en-us/azure/devops/pipelines/policies/retention?view=azure-devops&amp;tabs=yaml#when-are-runs-deleted" TargetMode="Externa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E4C71610-FB68-83A8-6A86-13BFC2901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0" y="1"/>
            <a:ext cx="13716000" cy="6858000"/>
          </a:xfrm>
          <a:prstGeom prst="rect">
            <a:avLst/>
          </a:prstGeom>
        </p:spPr>
      </p:pic>
      <p:pic>
        <p:nvPicPr>
          <p:cNvPr id="3" name="Picture 2" descr="A purple and black logo&#10;&#10;Description automatically generated">
            <a:extLst>
              <a:ext uri="{FF2B5EF4-FFF2-40B4-BE49-F238E27FC236}">
                <a16:creationId xmlns:a16="http://schemas.microsoft.com/office/drawing/2014/main" id="{6286EE64-C140-B1B4-86E5-84710D9257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78" y="421702"/>
            <a:ext cx="3433591" cy="90106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426A6B9-EB12-3283-D212-6B17F493899D}"/>
              </a:ext>
            </a:extLst>
          </p:cNvPr>
          <p:cNvSpPr txBox="1"/>
          <p:nvPr/>
        </p:nvSpPr>
        <p:spPr>
          <a:xfrm>
            <a:off x="5450889" y="1431796"/>
            <a:ext cx="495520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err="1">
                <a:solidFill>
                  <a:srgbClr val="682B7B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Titolo</a:t>
            </a:r>
            <a:r>
              <a:rPr lang="en-US" sz="5000" dirty="0">
                <a:solidFill>
                  <a:srgbClr val="682B7B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</a:t>
            </a:r>
            <a:r>
              <a:rPr lang="en-US" sz="5000" dirty="0" err="1">
                <a:solidFill>
                  <a:srgbClr val="682B7B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Sessione</a:t>
            </a:r>
            <a:endParaRPr lang="en-US" sz="5000" dirty="0">
              <a:solidFill>
                <a:srgbClr val="682B7B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F61426-30AF-7C4D-725E-5A47FCB9494C}"/>
              </a:ext>
            </a:extLst>
          </p:cNvPr>
          <p:cNvSpPr txBox="1"/>
          <p:nvPr/>
        </p:nvSpPr>
        <p:spPr>
          <a:xfrm>
            <a:off x="8105678" y="2902694"/>
            <a:ext cx="1617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82B7B"/>
                </a:solidFill>
              </a:rPr>
              <a:t>Nome Speaker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1597822-BB87-5E51-4CD8-94C775AE524F}"/>
              </a:ext>
            </a:extLst>
          </p:cNvPr>
          <p:cNvSpPr/>
          <p:nvPr/>
        </p:nvSpPr>
        <p:spPr>
          <a:xfrm>
            <a:off x="8004699" y="3429000"/>
            <a:ext cx="1819922" cy="1819922"/>
          </a:xfrm>
          <a:prstGeom prst="ellipse">
            <a:avLst/>
          </a:prstGeom>
          <a:noFill/>
          <a:ln w="76200">
            <a:solidFill>
              <a:srgbClr val="682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C4C107E-27B3-9732-BFE4-D4C1B889B01C}"/>
              </a:ext>
            </a:extLst>
          </p:cNvPr>
          <p:cNvSpPr txBox="1"/>
          <p:nvPr/>
        </p:nvSpPr>
        <p:spPr>
          <a:xfrm>
            <a:off x="8611820" y="4154295"/>
            <a:ext cx="605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682B7B"/>
                </a:solidFill>
              </a:rPr>
              <a:t>Foto</a:t>
            </a:r>
            <a:endParaRPr lang="en-US" dirty="0">
              <a:solidFill>
                <a:srgbClr val="682B7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732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70963-C522-9DC8-0910-B2AC14FD3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La Custom Azure DevOps Extension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F0F82-0597-043F-F1D3-BD57F9E869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• Sfrutta l’autenticazione e le policy native di Azure DevOps</a:t>
            </a:r>
          </a:p>
          <a:p>
            <a:r>
              <a:rPr lang="it-IT"/>
              <a:t>• Gestione automatica dei work items (naming convention, versioning JSON)</a:t>
            </a:r>
          </a:p>
          <a:p>
            <a:r>
              <a:rPr lang="it-IT"/>
              <a:t>• UI centralizzata 'installabile una volta per tutte'</a:t>
            </a:r>
          </a:p>
          <a:p>
            <a:r>
              <a:rPr lang="it-IT"/>
              <a:t>• Benefici:</a:t>
            </a:r>
          </a:p>
          <a:p>
            <a:r>
              <a:rPr lang="it-IT"/>
              <a:t>   - Collaborazione semplificata</a:t>
            </a:r>
          </a:p>
          <a:p>
            <a:r>
              <a:rPr lang="it-IT"/>
              <a:t>   - Comunicazione sicura tramite token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9369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C7395-44A9-E6AD-318A-A1F35281D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Frontend: Integrazione con Azure DevOps SDK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B94687-A97B-D560-AC38-7E56C066E1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Utilizziamo React (o altro framework) e l’SDK di Azure DevOps per:</a:t>
            </a:r>
          </a:p>
          <a:p>
            <a:r>
              <a:rPr lang="it-IT"/>
              <a:t>• Ottenere il token di accesso</a:t>
            </a:r>
          </a:p>
          <a:p>
            <a:r>
              <a:rPr lang="it-IT"/>
              <a:t>• Passare il token al backend per la validazione</a:t>
            </a:r>
          </a:p>
          <a:p>
            <a:r>
              <a:rPr lang="it-IT"/>
              <a:t>*Esempio di integrazione frontend omesso*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174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69F91-3987-BF39-330B-EF872CFE6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Flusso di Autenticazione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A4C32A-9B8C-EFDE-1067-C8F42EEDF2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1. Inizializzazione: Il frontend si inizializza con l’SDK di Azure DevOps</a:t>
            </a:r>
          </a:p>
          <a:p>
            <a:r>
              <a:rPr lang="it-IT"/>
              <a:t>2. Richiesta Token: Viene ottenuto un token valido per le API</a:t>
            </a:r>
          </a:p>
          <a:p>
            <a:r>
              <a:rPr lang="it-IT"/>
              <a:t>3. Invio al Backend: Il token viene inviato tramite una richiesta HTTP</a:t>
            </a:r>
          </a:p>
          <a:p>
            <a:r>
              <a:rPr lang="it-IT"/>
              <a:t>4. Validazione: Il backend verifica la firma e l’integrità del token</a:t>
            </a:r>
          </a:p>
          <a:p>
            <a:r>
              <a:rPr lang="it-IT"/>
              <a:t>*Questo garantisce una comunicazione sicura in linea con le policy di Azure DevOps*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755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D30AB-BB05-D89D-B177-64A319B3D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Backend API: Sicurezza e Validazione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7060C-303C-C76F-7FC4-237C9ED75C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• Implementata in .NET 9</a:t>
            </a:r>
          </a:p>
          <a:p>
            <a:r>
              <a:rPr lang="it-IT"/>
              <a:t>• JWT: Validazione del token in arrivo</a:t>
            </a:r>
          </a:p>
          <a:p>
            <a:r>
              <a:rPr lang="it-IT"/>
              <a:t>• Utilizzo di service principal per operazioni di deployment</a:t>
            </a:r>
          </a:p>
          <a:p>
            <a:r>
              <a:rPr lang="it-IT"/>
              <a:t>*Esempio di implementazione backend omesso*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172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48A05-E374-6713-6BAC-9B07CEB8A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470DE-A6FC-135A-95A2-8AFC32BD3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Considerazioni Architetturali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A40F4-0DC4-E06D-600D-2F669FE0B1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• Custom Extension: Sfrutta funzionalità native di Azure </a:t>
            </a:r>
            <a:r>
              <a:rPr lang="it-IT" dirty="0" err="1"/>
              <a:t>DevOps</a:t>
            </a:r>
            <a:endParaRPr lang="it-IT" dirty="0"/>
          </a:p>
          <a:p>
            <a:r>
              <a:rPr lang="it-IT" dirty="0"/>
              <a:t>• Pipeline CI/CD: Integrazione automatizzata per export, validazione e </a:t>
            </a:r>
            <a:r>
              <a:rPr lang="it-IT" dirty="0" err="1"/>
              <a:t>deploy</a:t>
            </a:r>
            <a:endParaRPr lang="it-IT" dirty="0"/>
          </a:p>
          <a:p>
            <a:r>
              <a:rPr lang="it-IT" dirty="0"/>
              <a:t>• Sicurezza: Approccio token-</a:t>
            </a:r>
            <a:r>
              <a:rPr lang="it-IT" dirty="0" err="1"/>
              <a:t>based</a:t>
            </a:r>
            <a:r>
              <a:rPr lang="it-IT" dirty="0"/>
              <a:t> con validazione </a:t>
            </a:r>
            <a:r>
              <a:rPr lang="it-IT" dirty="0" err="1"/>
              <a:t>backend</a:t>
            </a:r>
            <a:r>
              <a:rPr lang="it-IT" dirty="0"/>
              <a:t> e service </a:t>
            </a:r>
            <a:r>
              <a:rPr lang="it-IT" dirty="0" err="1"/>
              <a:t>principal</a:t>
            </a:r>
            <a:endParaRPr lang="it-IT" dirty="0"/>
          </a:p>
          <a:p>
            <a:r>
              <a:rPr lang="it-IT" dirty="0"/>
              <a:t>• Tecnologie UI: Valutazione tra React e </a:t>
            </a:r>
            <a:r>
              <a:rPr lang="it-IT" dirty="0" err="1"/>
              <a:t>Blazor</a:t>
            </a:r>
            <a:r>
              <a:rPr lang="it-IT" dirty="0"/>
              <a:t> in base alle competenze</a:t>
            </a:r>
          </a:p>
          <a:p>
            <a:r>
              <a:rPr lang="it-IT" dirty="0"/>
              <a:t>TODO INSERIRE DIAGRAMMA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5547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4238D-3299-3505-A425-EEF6F52EA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Integrazione nelle Pipeline CI/CD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4D195D-C2D3-62F6-73D6-5E49C4DC8E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• Automazione: Deployment avviato direttamente dalla custom extension</a:t>
            </a:r>
          </a:p>
          <a:p>
            <a:r>
              <a:rPr lang="it-IT"/>
              <a:t>• Tracciamento: Ogni richiesta crea un work item con allegato JSON</a:t>
            </a:r>
          </a:p>
          <a:p>
            <a:r>
              <a:rPr lang="it-IT"/>
              <a:t>• Pipeline:</a:t>
            </a:r>
          </a:p>
          <a:p>
            <a:r>
              <a:rPr lang="it-IT"/>
              <a:t>   - Export della soluzione</a:t>
            </a:r>
          </a:p>
          <a:p>
            <a:r>
              <a:rPr lang="it-IT"/>
              <a:t>   - Validazioni automatiche</a:t>
            </a:r>
          </a:p>
          <a:p>
            <a:r>
              <a:rPr lang="it-IT"/>
              <a:t>   - Deploy controllato tramite service principal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1063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79974-E839-0F0B-028F-E10580CA0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Confronto Tecnologico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E47FD-04DC-164C-E424-92E5874C13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it-IT"/>
              <a:t>Opzioni UI:</a:t>
            </a:r>
          </a:p>
          <a:p>
            <a:r>
              <a:rPr lang="it-IT"/>
              <a:t>• React/Typescript con ViteJS</a:t>
            </a:r>
          </a:p>
          <a:p>
            <a:r>
              <a:rPr lang="it-IT"/>
              <a:t>   - Pro: Ecosistema maturo, grande flessibilità</a:t>
            </a:r>
          </a:p>
          <a:p>
            <a:r>
              <a:rPr lang="it-IT"/>
              <a:t>   - Contro: Configurazioni avanzate possono risultare complesse</a:t>
            </a:r>
          </a:p>
          <a:p>
            <a:r>
              <a:rPr lang="it-IT"/>
              <a:t>• Blazor WASM</a:t>
            </a:r>
          </a:p>
          <a:p>
            <a:r>
              <a:rPr lang="it-IT"/>
              <a:t>   - Pro: Integrazione nativa con l’ecosistema .NET</a:t>
            </a:r>
          </a:p>
          <a:p>
            <a:r>
              <a:rPr lang="it-IT"/>
              <a:t>   - Contro: Minor supporto per interazioni dinamiche rispetto a React</a:t>
            </a:r>
          </a:p>
          <a:p>
            <a:r>
              <a:rPr lang="it-IT"/>
              <a:t>*La scelta dipende dalle competenze del team e dai requisiti del progetto*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6088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B4989-D0F1-0E9F-AEB6-C1FFED59B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Sicurezza e Validazione del Token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24E01-0255-3BF8-1F7C-BA8F99AA62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• Validazione JWT: Controllo dell’integrità e autenticità del token</a:t>
            </a:r>
          </a:p>
          <a:p>
            <a:r>
              <a:rPr lang="it-IT"/>
              <a:t>• Utilizzo di chiavi simmetriche per la firma</a:t>
            </a:r>
          </a:p>
          <a:p>
            <a:r>
              <a:rPr lang="it-IT"/>
              <a:t>• Service principal: Operazioni con permessi elevati</a:t>
            </a:r>
          </a:p>
          <a:p>
            <a:r>
              <a:rPr lang="it-IT"/>
              <a:t>*Approccio token-based per garantire sicurezza e compliance*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419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0ADF4-EE03-D133-E4CF-BA98E32D1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Vantaggi del Guided Deployment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8ACC1-2631-946E-87EB-04B5050A29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• Sicurezza: Autenticazione centralizzata e validazione token</a:t>
            </a:r>
          </a:p>
          <a:p>
            <a:r>
              <a:rPr lang="it-IT" dirty="0"/>
              <a:t>• Tracciabilità: Audit </a:t>
            </a:r>
            <a:r>
              <a:rPr lang="it-IT" dirty="0" err="1"/>
              <a:t>trail</a:t>
            </a:r>
            <a:r>
              <a:rPr lang="it-IT" dirty="0"/>
              <a:t> completo tramite work items e </a:t>
            </a:r>
            <a:r>
              <a:rPr lang="it-IT" dirty="0" err="1"/>
              <a:t>versioning</a:t>
            </a:r>
            <a:r>
              <a:rPr lang="it-IT" dirty="0"/>
              <a:t> JSON</a:t>
            </a:r>
          </a:p>
          <a:p>
            <a:r>
              <a:rPr lang="en-US" dirty="0">
                <a:hlinkClick r:id="rId2"/>
              </a:rPr>
              <a:t>Retention policies for builds, releases, and test - Azure Pipelines | Microsoft Learn</a:t>
            </a:r>
            <a:endParaRPr lang="it-IT" dirty="0"/>
          </a:p>
          <a:p>
            <a:r>
              <a:rPr lang="it-IT" dirty="0"/>
              <a:t>• Efficienza: Riduzione degli errori grazie alle validazioni in tempo reale</a:t>
            </a:r>
          </a:p>
          <a:p>
            <a:r>
              <a:rPr lang="it-IT" dirty="0"/>
              <a:t>• Scalabilità: Gestione dei deployment cross-</a:t>
            </a:r>
            <a:r>
              <a:rPr lang="it-IT" dirty="0" err="1"/>
              <a:t>organization</a:t>
            </a:r>
            <a:r>
              <a:rPr lang="it-IT" dirty="0"/>
              <a:t> in ambienti </a:t>
            </a:r>
            <a:r>
              <a:rPr lang="it-IT" dirty="0" err="1"/>
              <a:t>enterprise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4042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01A7A-3D76-70ED-CCDE-96542F9D9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AA468-D66C-492F-AD81-B4C418E0C1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• La custom Azure DevOps Extension ha semplificato e reso più sicuro il deployment</a:t>
            </a:r>
          </a:p>
          <a:p>
            <a:r>
              <a:rPr lang="it-IT"/>
              <a:t>• Integrazione completa nelle pipeline CI/CD per garantire controllo e tracciabilità</a:t>
            </a:r>
          </a:p>
          <a:p>
            <a:r>
              <a:rPr lang="it-IT"/>
              <a:t>Prossimi passi:</a:t>
            </a:r>
          </a:p>
          <a:p>
            <a:r>
              <a:rPr lang="it-IT"/>
              <a:t>   - Approfondire la configurazione del service principal</a:t>
            </a:r>
          </a:p>
          <a:p>
            <a:r>
              <a:rPr lang="it-IT"/>
              <a:t>   - Sperimentare con differenti tecnologie UI</a:t>
            </a:r>
          </a:p>
          <a:p>
            <a:r>
              <a:rPr lang="it-IT"/>
              <a:t>   - Estendere il sistema per scenari cross-organization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15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1B55939F-90BD-4426-B95B-A0314720D5D9}"/>
              </a:ext>
            </a:extLst>
          </p:cNvPr>
          <p:cNvCxnSpPr>
            <a:cxnSpLocks/>
          </p:cNvCxnSpPr>
          <p:nvPr/>
        </p:nvCxnSpPr>
        <p:spPr>
          <a:xfrm flipH="1">
            <a:off x="-1214434" y="742950"/>
            <a:ext cx="1923025" cy="89"/>
          </a:xfrm>
          <a:prstGeom prst="line">
            <a:avLst/>
          </a:prstGeom>
          <a:ln w="825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5">
            <a:extLst>
              <a:ext uri="{FF2B5EF4-FFF2-40B4-BE49-F238E27FC236}">
                <a16:creationId xmlns:a16="http://schemas.microsoft.com/office/drawing/2014/main" id="{10895503-2B40-4193-9F33-1BC8F15D4A96}"/>
              </a:ext>
            </a:extLst>
          </p:cNvPr>
          <p:cNvSpPr/>
          <p:nvPr/>
        </p:nvSpPr>
        <p:spPr>
          <a:xfrm>
            <a:off x="0" y="6181344"/>
            <a:ext cx="12192000" cy="676656"/>
          </a:xfrm>
          <a:prstGeom prst="rect">
            <a:avLst/>
          </a:prstGeom>
          <a:solidFill>
            <a:srgbClr val="682B7B"/>
          </a:solidFill>
          <a:ln>
            <a:solidFill>
              <a:srgbClr val="682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19">
            <a:extLst>
              <a:ext uri="{FF2B5EF4-FFF2-40B4-BE49-F238E27FC236}">
                <a16:creationId xmlns:a16="http://schemas.microsoft.com/office/drawing/2014/main" id="{46A93B12-5E29-4357-84C4-A6FF3D672566}"/>
              </a:ext>
            </a:extLst>
          </p:cNvPr>
          <p:cNvCxnSpPr/>
          <p:nvPr/>
        </p:nvCxnSpPr>
        <p:spPr>
          <a:xfrm flipH="1">
            <a:off x="0" y="733762"/>
            <a:ext cx="12192000" cy="0"/>
          </a:xfrm>
          <a:prstGeom prst="line">
            <a:avLst/>
          </a:prstGeom>
          <a:ln w="82550">
            <a:solidFill>
              <a:srgbClr val="2F00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9">
            <a:extLst>
              <a:ext uri="{FF2B5EF4-FFF2-40B4-BE49-F238E27FC236}">
                <a16:creationId xmlns:a16="http://schemas.microsoft.com/office/drawing/2014/main" id="{BF9E1591-C051-419E-EA8F-ECDE703B59D3}"/>
              </a:ext>
            </a:extLst>
          </p:cNvPr>
          <p:cNvCxnSpPr/>
          <p:nvPr/>
        </p:nvCxnSpPr>
        <p:spPr>
          <a:xfrm flipH="1">
            <a:off x="0" y="743189"/>
            <a:ext cx="12192000" cy="0"/>
          </a:xfrm>
          <a:prstGeom prst="line">
            <a:avLst/>
          </a:prstGeom>
          <a:ln w="82550">
            <a:solidFill>
              <a:srgbClr val="682B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20F4336-71FE-C101-38CE-85A865777CFB}"/>
              </a:ext>
            </a:extLst>
          </p:cNvPr>
          <p:cNvSpPr txBox="1"/>
          <p:nvPr/>
        </p:nvSpPr>
        <p:spPr>
          <a:xfrm>
            <a:off x="10333608" y="208384"/>
            <a:ext cx="2112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682B7B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Our Sponsors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80DB901-8DA4-551B-C423-7369EF371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527" y="1257134"/>
            <a:ext cx="2515340" cy="647463"/>
          </a:xfrm>
          <a:prstGeom prst="rect">
            <a:avLst/>
          </a:prstGeom>
        </p:spPr>
      </p:pic>
      <p:pic>
        <p:nvPicPr>
          <p:cNvPr id="1026" name="Picture 2" descr="SETTE &amp; TRE">
            <a:extLst>
              <a:ext uri="{FF2B5EF4-FFF2-40B4-BE49-F238E27FC236}">
                <a16:creationId xmlns:a16="http://schemas.microsoft.com/office/drawing/2014/main" id="{87B504D5-A26A-81A3-9A4B-0406C63E9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395" y="2199878"/>
            <a:ext cx="2787604" cy="1220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magine 23">
            <a:extLst>
              <a:ext uri="{FF2B5EF4-FFF2-40B4-BE49-F238E27FC236}">
                <a16:creationId xmlns:a16="http://schemas.microsoft.com/office/drawing/2014/main" id="{D005E538-6EF8-99CE-C20E-60CFFB16EE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800" y="5831205"/>
            <a:ext cx="1376934" cy="1376934"/>
          </a:xfrm>
          <a:prstGeom prst="rect">
            <a:avLst/>
          </a:prstGeom>
        </p:spPr>
      </p:pic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177DA31-D734-28D4-D8CA-3648A0EE7E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527" y="6340882"/>
            <a:ext cx="1454407" cy="420225"/>
          </a:xfrm>
          <a:prstGeom prst="rect">
            <a:avLst/>
          </a:prstGeom>
        </p:spPr>
      </p:pic>
      <p:sp>
        <p:nvSpPr>
          <p:cNvPr id="4" name="Rettangolo 5">
            <a:extLst>
              <a:ext uri="{FF2B5EF4-FFF2-40B4-BE49-F238E27FC236}">
                <a16:creationId xmlns:a16="http://schemas.microsoft.com/office/drawing/2014/main" id="{50AF4C9D-E84E-5CFA-1998-749B38A87E43}"/>
              </a:ext>
            </a:extLst>
          </p:cNvPr>
          <p:cNvSpPr/>
          <p:nvPr/>
        </p:nvSpPr>
        <p:spPr>
          <a:xfrm>
            <a:off x="6069366" y="6236579"/>
            <a:ext cx="801964" cy="6125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latin typeface="Segoe UI Variable Display Semib" pitchFamily="2" charset="0"/>
              </a:rPr>
              <a:t>2025</a:t>
            </a:r>
          </a:p>
        </p:txBody>
      </p:sp>
      <p:pic>
        <p:nvPicPr>
          <p:cNvPr id="11" name="Picture 10" descr="A black and white logo&#10;&#10;Description automatically generated">
            <a:extLst>
              <a:ext uri="{FF2B5EF4-FFF2-40B4-BE49-F238E27FC236}">
                <a16:creationId xmlns:a16="http://schemas.microsoft.com/office/drawing/2014/main" id="{3A7261DE-5237-303F-79FB-E34D0A2CCC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972" y="4477336"/>
            <a:ext cx="2170770" cy="535084"/>
          </a:xfrm>
          <a:prstGeom prst="rect">
            <a:avLst/>
          </a:prstGeom>
        </p:spPr>
      </p:pic>
      <p:pic>
        <p:nvPicPr>
          <p:cNvPr id="8" name="Picture 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24B9521-F959-CAA8-204B-FE78FED849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8837" y="2582334"/>
            <a:ext cx="2289430" cy="797196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717EFE73-C150-2C3B-8781-D0D1952ED4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86195" y="4451400"/>
            <a:ext cx="2823099" cy="586955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B78947FA-A73A-65EF-07CA-AF008CD94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23" y="2450818"/>
            <a:ext cx="2823099" cy="970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95965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0D901-6D5F-8278-C9D5-DAD77F05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Domande &amp; Risposte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716830-EDAA-8DD7-E2C5-23454260CE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Spazio dedicato alle domande del pubblico:</a:t>
            </a:r>
          </a:p>
          <a:p>
            <a:r>
              <a:rPr lang="it-IT" dirty="0"/>
              <a:t>• Quali sono le sfide principali affrontate?</a:t>
            </a:r>
          </a:p>
          <a:p>
            <a:r>
              <a:rPr lang="it-IT" dirty="0"/>
              <a:t>• Come viene gestita la sicurezza nel passaggio dei token?</a:t>
            </a:r>
          </a:p>
          <a:p>
            <a:r>
              <a:rPr lang="it-IT" dirty="0"/>
              <a:t>• Approfondimenti sul confronto tra le tecnologie UI?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157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BACAB-44F9-BB22-365E-56C1B597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Grazie!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C2525-D73F-C9C1-A9AB-41529DEA4D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/>
              <a:t>Contatti:</a:t>
            </a:r>
          </a:p>
          <a:p>
            <a:r>
              <a:rPr lang="it-IT"/>
              <a:t>[Email] • [LinkedIn]</a:t>
            </a:r>
          </a:p>
          <a:p>
            <a:endParaRPr lang="it-IT"/>
          </a:p>
          <a:p>
            <a:r>
              <a:rPr lang="it-IT"/>
              <a:t>Riferimenti Utili:</a:t>
            </a:r>
          </a:p>
          <a:p>
            <a:r>
              <a:rPr lang="it-IT"/>
              <a:t>- Slidev Syntax Guide (https://sli.dev/guide/syntax)</a:t>
            </a:r>
          </a:p>
          <a:p>
            <a:r>
              <a:rPr lang="it-IT"/>
              <a:t>- Estensione e sicurezza in Azure DevOps (https://learn.microsoft.com/en-us/azure/devops/extend/overview)</a:t>
            </a:r>
          </a:p>
          <a:p>
            <a:r>
              <a:rPr lang="it-IT"/>
              <a:t>- Power Platform ALM (https://learn.microsoft.com/en-us/power-platform/alm/devops-build-tools)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2921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67EDA606-A615-4B6F-AEA2-21776F73F64D}"/>
              </a:ext>
            </a:extLst>
          </p:cNvPr>
          <p:cNvSpPr/>
          <p:nvPr/>
        </p:nvSpPr>
        <p:spPr>
          <a:xfrm>
            <a:off x="-1401812" y="-1010766"/>
            <a:ext cx="7272525" cy="6889762"/>
          </a:xfrm>
          <a:prstGeom prst="ellipse">
            <a:avLst/>
          </a:prstGeom>
          <a:solidFill>
            <a:schemeClr val="bg1"/>
          </a:solidFill>
          <a:ln w="165100" cap="flat" cmpd="sng">
            <a:solidFill>
              <a:srgbClr val="682B7B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24" name="Immagine 23" descr="Immagine che contiene oggetto&#10;&#10;Descrizione generata automaticamente">
            <a:extLst>
              <a:ext uri="{FF2B5EF4-FFF2-40B4-BE49-F238E27FC236}">
                <a16:creationId xmlns:a16="http://schemas.microsoft.com/office/drawing/2014/main" id="{CD010BEB-9165-4DD3-84DF-F416910588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4313" y="-376030"/>
            <a:ext cx="6255026" cy="6255026"/>
          </a:xfrm>
          <a:prstGeom prst="rect">
            <a:avLst/>
          </a:prstGeom>
          <a:ln>
            <a:noFill/>
          </a:ln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72F3CD0-E522-4ACA-99D1-972CFF3B1C9F}"/>
              </a:ext>
            </a:extLst>
          </p:cNvPr>
          <p:cNvSpPr txBox="1"/>
          <p:nvPr/>
        </p:nvSpPr>
        <p:spPr>
          <a:xfrm>
            <a:off x="7035392" y="2751483"/>
            <a:ext cx="437171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6000" b="1" i="1" dirty="0" err="1">
                <a:solidFill>
                  <a:srgbClr val="682B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</a:t>
            </a:r>
            <a:r>
              <a:rPr lang="it-IT" sz="6000" b="1" i="1" dirty="0">
                <a:solidFill>
                  <a:srgbClr val="682B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algn="ctr"/>
            <a:r>
              <a:rPr lang="it-IT" sz="6000" b="1" i="1" dirty="0">
                <a:solidFill>
                  <a:srgbClr val="682B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 </a:t>
            </a:r>
          </a:p>
          <a:p>
            <a:pPr algn="ctr"/>
            <a:r>
              <a:rPr lang="it-IT" sz="6000" b="1" i="1" dirty="0" err="1">
                <a:solidFill>
                  <a:srgbClr val="682B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Answers</a:t>
            </a:r>
            <a:endParaRPr lang="it-IT" sz="6000" b="1" i="1" dirty="0">
              <a:solidFill>
                <a:srgbClr val="682B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550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1B55939F-90BD-4426-B95B-A0314720D5D9}"/>
              </a:ext>
            </a:extLst>
          </p:cNvPr>
          <p:cNvCxnSpPr>
            <a:cxnSpLocks/>
          </p:cNvCxnSpPr>
          <p:nvPr/>
        </p:nvCxnSpPr>
        <p:spPr>
          <a:xfrm flipH="1">
            <a:off x="-1214434" y="742950"/>
            <a:ext cx="1923025" cy="89"/>
          </a:xfrm>
          <a:prstGeom prst="line">
            <a:avLst/>
          </a:prstGeom>
          <a:ln w="825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553021F-B94D-451B-843A-1EA62BB782EE}"/>
              </a:ext>
            </a:extLst>
          </p:cNvPr>
          <p:cNvSpPr txBox="1"/>
          <p:nvPr/>
        </p:nvSpPr>
        <p:spPr>
          <a:xfrm>
            <a:off x="1524000" y="1362225"/>
            <a:ext cx="1514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rgbClr val="682B7B"/>
                </a:solidFill>
              </a:rPr>
              <a:t>Agenda</a:t>
            </a:r>
            <a:endParaRPr lang="it-IT" b="1" dirty="0">
              <a:solidFill>
                <a:srgbClr val="682B7B"/>
              </a:solidFill>
            </a:endParaRPr>
          </a:p>
        </p:txBody>
      </p:sp>
      <p:sp>
        <p:nvSpPr>
          <p:cNvPr id="9" name="Freccia a pentagono 8">
            <a:extLst>
              <a:ext uri="{FF2B5EF4-FFF2-40B4-BE49-F238E27FC236}">
                <a16:creationId xmlns:a16="http://schemas.microsoft.com/office/drawing/2014/main" id="{A20F490A-3184-4C03-A1C8-B5BEBA6DE8F9}"/>
              </a:ext>
            </a:extLst>
          </p:cNvPr>
          <p:cNvSpPr/>
          <p:nvPr/>
        </p:nvSpPr>
        <p:spPr>
          <a:xfrm rot="10800000">
            <a:off x="2009256" y="2332282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C6B3EBD0-D352-4F92-8C6F-8A6F2CBB5D9F}"/>
              </a:ext>
            </a:extLst>
          </p:cNvPr>
          <p:cNvSpPr/>
          <p:nvPr/>
        </p:nvSpPr>
        <p:spPr>
          <a:xfrm>
            <a:off x="1652164" y="2332282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BDB73395-A7E0-4BCC-9935-790C09D69E9E}"/>
              </a:ext>
            </a:extLst>
          </p:cNvPr>
          <p:cNvSpPr/>
          <p:nvPr/>
        </p:nvSpPr>
        <p:spPr>
          <a:xfrm>
            <a:off x="2103487" y="2883931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1B181688-1F24-4FBB-B54E-F7753F4A3F94}"/>
              </a:ext>
            </a:extLst>
          </p:cNvPr>
          <p:cNvSpPr/>
          <p:nvPr/>
        </p:nvSpPr>
        <p:spPr>
          <a:xfrm>
            <a:off x="2427387" y="3432881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B1D5AD2A-56C4-4075-940D-44F5211EC877}"/>
              </a:ext>
            </a:extLst>
          </p:cNvPr>
          <p:cNvSpPr/>
          <p:nvPr/>
        </p:nvSpPr>
        <p:spPr>
          <a:xfrm>
            <a:off x="2427387" y="4005924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97FDD353-F85C-42EA-B400-65219B5692D0}"/>
              </a:ext>
            </a:extLst>
          </p:cNvPr>
          <p:cNvSpPr/>
          <p:nvPr/>
        </p:nvSpPr>
        <p:spPr>
          <a:xfrm>
            <a:off x="2109972" y="4581455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1939F3A2-12CB-4636-A6B5-94FCE215AB2B}"/>
              </a:ext>
            </a:extLst>
          </p:cNvPr>
          <p:cNvSpPr/>
          <p:nvPr/>
        </p:nvSpPr>
        <p:spPr>
          <a:xfrm>
            <a:off x="1658649" y="5133103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39" name="Freccia a pentagono 38">
            <a:extLst>
              <a:ext uri="{FF2B5EF4-FFF2-40B4-BE49-F238E27FC236}">
                <a16:creationId xmlns:a16="http://schemas.microsoft.com/office/drawing/2014/main" id="{90F71966-5B8D-426F-B764-3BCF8591AC3B}"/>
              </a:ext>
            </a:extLst>
          </p:cNvPr>
          <p:cNvSpPr/>
          <p:nvPr/>
        </p:nvSpPr>
        <p:spPr>
          <a:xfrm rot="10800000">
            <a:off x="2467063" y="2888565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2" name="Freccia a pentagono 41">
            <a:extLst>
              <a:ext uri="{FF2B5EF4-FFF2-40B4-BE49-F238E27FC236}">
                <a16:creationId xmlns:a16="http://schemas.microsoft.com/office/drawing/2014/main" id="{69244717-CC7F-4A44-AEA5-C1945F775F91}"/>
              </a:ext>
            </a:extLst>
          </p:cNvPr>
          <p:cNvSpPr/>
          <p:nvPr/>
        </p:nvSpPr>
        <p:spPr>
          <a:xfrm rot="10800000">
            <a:off x="2816497" y="3439815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5" name="Freccia a pentagono 44">
            <a:extLst>
              <a:ext uri="{FF2B5EF4-FFF2-40B4-BE49-F238E27FC236}">
                <a16:creationId xmlns:a16="http://schemas.microsoft.com/office/drawing/2014/main" id="{683FE9DF-EEC6-4F14-B090-30532F62E114}"/>
              </a:ext>
            </a:extLst>
          </p:cNvPr>
          <p:cNvSpPr/>
          <p:nvPr/>
        </p:nvSpPr>
        <p:spPr>
          <a:xfrm rot="10800000">
            <a:off x="2816497" y="4003415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0" name="Freccia a pentagono 29">
            <a:extLst>
              <a:ext uri="{FF2B5EF4-FFF2-40B4-BE49-F238E27FC236}">
                <a16:creationId xmlns:a16="http://schemas.microsoft.com/office/drawing/2014/main" id="{F9443DF7-1DC9-4622-A92C-2F2BBF6A6507}"/>
              </a:ext>
            </a:extLst>
          </p:cNvPr>
          <p:cNvSpPr/>
          <p:nvPr/>
        </p:nvSpPr>
        <p:spPr>
          <a:xfrm rot="10800000">
            <a:off x="2467064" y="4581455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34" name="Freccia a pentagono 33">
            <a:extLst>
              <a:ext uri="{FF2B5EF4-FFF2-40B4-BE49-F238E27FC236}">
                <a16:creationId xmlns:a16="http://schemas.microsoft.com/office/drawing/2014/main" id="{1BFEC6E4-81ED-481F-8817-7D302A8FF04D}"/>
              </a:ext>
            </a:extLst>
          </p:cNvPr>
          <p:cNvSpPr/>
          <p:nvPr/>
        </p:nvSpPr>
        <p:spPr>
          <a:xfrm rot="10800000">
            <a:off x="2015741" y="5133103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" name="Rettangolo 5">
            <a:extLst>
              <a:ext uri="{FF2B5EF4-FFF2-40B4-BE49-F238E27FC236}">
                <a16:creationId xmlns:a16="http://schemas.microsoft.com/office/drawing/2014/main" id="{23C7DA8F-D8EB-A0B3-B96E-F4D2CDAB17D7}"/>
              </a:ext>
            </a:extLst>
          </p:cNvPr>
          <p:cNvSpPr/>
          <p:nvPr/>
        </p:nvSpPr>
        <p:spPr>
          <a:xfrm>
            <a:off x="0" y="6181344"/>
            <a:ext cx="12192000" cy="676656"/>
          </a:xfrm>
          <a:prstGeom prst="rect">
            <a:avLst/>
          </a:prstGeom>
          <a:solidFill>
            <a:srgbClr val="682B7B"/>
          </a:solidFill>
          <a:ln>
            <a:solidFill>
              <a:srgbClr val="682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" name="Connettore diritto 19">
            <a:extLst>
              <a:ext uri="{FF2B5EF4-FFF2-40B4-BE49-F238E27FC236}">
                <a16:creationId xmlns:a16="http://schemas.microsoft.com/office/drawing/2014/main" id="{27326BD4-43FA-70E9-CAB5-A35EF0DB529A}"/>
              </a:ext>
            </a:extLst>
          </p:cNvPr>
          <p:cNvCxnSpPr/>
          <p:nvPr/>
        </p:nvCxnSpPr>
        <p:spPr>
          <a:xfrm flipH="1">
            <a:off x="0" y="733762"/>
            <a:ext cx="12192000" cy="0"/>
          </a:xfrm>
          <a:prstGeom prst="line">
            <a:avLst/>
          </a:prstGeom>
          <a:ln w="82550">
            <a:solidFill>
              <a:srgbClr val="682B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llaDiTesto 20">
            <a:extLst>
              <a:ext uri="{FF2B5EF4-FFF2-40B4-BE49-F238E27FC236}">
                <a16:creationId xmlns:a16="http://schemas.microsoft.com/office/drawing/2014/main" id="{E6CF6E7C-3437-342A-F9BB-AFDF6885043A}"/>
              </a:ext>
            </a:extLst>
          </p:cNvPr>
          <p:cNvSpPr txBox="1"/>
          <p:nvPr/>
        </p:nvSpPr>
        <p:spPr>
          <a:xfrm>
            <a:off x="468569" y="6350395"/>
            <a:ext cx="14982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We</a:t>
            </a:r>
            <a:r>
              <a:rPr lang="fr-FR" sz="1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Build</a:t>
            </a:r>
            <a:r>
              <a:rPr lang="fr-FR" sz="1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 2023</a:t>
            </a:r>
            <a:endParaRPr lang="fr-FR" sz="1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5" name="Immagine 23">
            <a:extLst>
              <a:ext uri="{FF2B5EF4-FFF2-40B4-BE49-F238E27FC236}">
                <a16:creationId xmlns:a16="http://schemas.microsoft.com/office/drawing/2014/main" id="{35FDB412-DCFA-A38B-9160-8BFA7345F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800" y="5831205"/>
            <a:ext cx="1376934" cy="13769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CFE0CA-7F47-BD8A-518E-5C48A1F42C98}"/>
              </a:ext>
            </a:extLst>
          </p:cNvPr>
          <p:cNvSpPr txBox="1"/>
          <p:nvPr/>
        </p:nvSpPr>
        <p:spPr>
          <a:xfrm>
            <a:off x="10111666" y="184359"/>
            <a:ext cx="541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>
                <a:solidFill>
                  <a:srgbClr val="682B7B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asd</a:t>
            </a:r>
            <a:endParaRPr lang="en-US" b="1" i="1" dirty="0">
              <a:solidFill>
                <a:srgbClr val="682B7B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8" name="Rettangolo 5">
            <a:extLst>
              <a:ext uri="{FF2B5EF4-FFF2-40B4-BE49-F238E27FC236}">
                <a16:creationId xmlns:a16="http://schemas.microsoft.com/office/drawing/2014/main" id="{972AE62D-5C27-68AE-B3D2-EC8AE6CA0767}"/>
              </a:ext>
            </a:extLst>
          </p:cNvPr>
          <p:cNvSpPr/>
          <p:nvPr/>
        </p:nvSpPr>
        <p:spPr>
          <a:xfrm>
            <a:off x="0" y="6181344"/>
            <a:ext cx="12192000" cy="676656"/>
          </a:xfrm>
          <a:prstGeom prst="rect">
            <a:avLst/>
          </a:prstGeom>
          <a:solidFill>
            <a:srgbClr val="682B7B"/>
          </a:solidFill>
          <a:ln>
            <a:solidFill>
              <a:srgbClr val="682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23">
            <a:extLst>
              <a:ext uri="{FF2B5EF4-FFF2-40B4-BE49-F238E27FC236}">
                <a16:creationId xmlns:a16="http://schemas.microsoft.com/office/drawing/2014/main" id="{24C6F385-2B20-C70D-07EE-A6DF3FE5A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800" y="5831205"/>
            <a:ext cx="1376934" cy="1376934"/>
          </a:xfrm>
          <a:prstGeom prst="rect">
            <a:avLst/>
          </a:prstGeom>
        </p:spPr>
      </p:pic>
      <p:pic>
        <p:nvPicPr>
          <p:cNvPr id="17" name="Picture 1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A94E6D8-DFDB-14AC-A1A1-776A3ECE5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527" y="6340882"/>
            <a:ext cx="1454407" cy="420225"/>
          </a:xfrm>
          <a:prstGeom prst="rect">
            <a:avLst/>
          </a:prstGeom>
        </p:spPr>
      </p:pic>
      <p:sp>
        <p:nvSpPr>
          <p:cNvPr id="10" name="Rettangolo 5">
            <a:extLst>
              <a:ext uri="{FF2B5EF4-FFF2-40B4-BE49-F238E27FC236}">
                <a16:creationId xmlns:a16="http://schemas.microsoft.com/office/drawing/2014/main" id="{BA9B328B-7420-4E78-70FC-1C956A517347}"/>
              </a:ext>
            </a:extLst>
          </p:cNvPr>
          <p:cNvSpPr/>
          <p:nvPr/>
        </p:nvSpPr>
        <p:spPr>
          <a:xfrm>
            <a:off x="6069366" y="6236579"/>
            <a:ext cx="801964" cy="6125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latin typeface="Segoe UI Variable Display Semib" pitchFamily="2" charset="0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345598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403056-A462-2DB6-6CD6-AA591A27C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AAC03ED4-96A8-CB14-965D-55AA1D626471}"/>
              </a:ext>
            </a:extLst>
          </p:cNvPr>
          <p:cNvSpPr/>
          <p:nvPr/>
        </p:nvSpPr>
        <p:spPr>
          <a:xfrm>
            <a:off x="0" y="6181344"/>
            <a:ext cx="12192000" cy="676656"/>
          </a:xfrm>
          <a:prstGeom prst="rect">
            <a:avLst/>
          </a:prstGeom>
          <a:solidFill>
            <a:srgbClr val="682B7B"/>
          </a:solidFill>
          <a:ln>
            <a:solidFill>
              <a:srgbClr val="682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5F1A5AAB-3BA3-59E0-B96B-BCC9BB6E91BD}"/>
              </a:ext>
            </a:extLst>
          </p:cNvPr>
          <p:cNvCxnSpPr>
            <a:cxnSpLocks/>
          </p:cNvCxnSpPr>
          <p:nvPr/>
        </p:nvCxnSpPr>
        <p:spPr>
          <a:xfrm flipH="1">
            <a:off x="-1214434" y="742950"/>
            <a:ext cx="1923025" cy="89"/>
          </a:xfrm>
          <a:prstGeom prst="line">
            <a:avLst/>
          </a:prstGeom>
          <a:ln w="825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F27884BE-64F8-A5B1-234D-B17261243F27}"/>
              </a:ext>
            </a:extLst>
          </p:cNvPr>
          <p:cNvCxnSpPr/>
          <p:nvPr/>
        </p:nvCxnSpPr>
        <p:spPr>
          <a:xfrm flipH="1">
            <a:off x="0" y="733762"/>
            <a:ext cx="12192000" cy="0"/>
          </a:xfrm>
          <a:prstGeom prst="line">
            <a:avLst/>
          </a:prstGeom>
          <a:ln w="82550">
            <a:solidFill>
              <a:srgbClr val="682B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Immagine 23">
            <a:extLst>
              <a:ext uri="{FF2B5EF4-FFF2-40B4-BE49-F238E27FC236}">
                <a16:creationId xmlns:a16="http://schemas.microsoft.com/office/drawing/2014/main" id="{B2A06715-1AA1-DA48-76A2-164F40F48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800" y="5831205"/>
            <a:ext cx="1376934" cy="137693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9C4C40-F8D8-1373-6909-DF8B25DCE6E9}"/>
              </a:ext>
            </a:extLst>
          </p:cNvPr>
          <p:cNvSpPr txBox="1"/>
          <p:nvPr/>
        </p:nvSpPr>
        <p:spPr>
          <a:xfrm>
            <a:off x="10111666" y="184359"/>
            <a:ext cx="1733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>
                <a:solidFill>
                  <a:srgbClr val="682B7B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Titolo</a:t>
            </a:r>
            <a:r>
              <a:rPr lang="en-US" b="1" i="1" dirty="0">
                <a:solidFill>
                  <a:srgbClr val="682B7B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b="1" i="1" dirty="0" err="1">
                <a:solidFill>
                  <a:srgbClr val="682B7B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sessione</a:t>
            </a:r>
            <a:endParaRPr lang="en-US" b="1" i="1" dirty="0">
              <a:solidFill>
                <a:srgbClr val="682B7B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" name="Rettangolo 5">
            <a:extLst>
              <a:ext uri="{FF2B5EF4-FFF2-40B4-BE49-F238E27FC236}">
                <a16:creationId xmlns:a16="http://schemas.microsoft.com/office/drawing/2014/main" id="{25D4D05D-45DC-83F6-505B-AF2B861975EC}"/>
              </a:ext>
            </a:extLst>
          </p:cNvPr>
          <p:cNvSpPr/>
          <p:nvPr/>
        </p:nvSpPr>
        <p:spPr>
          <a:xfrm>
            <a:off x="6069366" y="6236579"/>
            <a:ext cx="801964" cy="6125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latin typeface="Segoe UI Variable Display Semib" pitchFamily="2" charset="0"/>
              </a:rPr>
              <a:t>2025</a:t>
            </a:r>
          </a:p>
        </p:txBody>
      </p:sp>
      <p:pic>
        <p:nvPicPr>
          <p:cNvPr id="4" name="Immagine 23">
            <a:extLst>
              <a:ext uri="{FF2B5EF4-FFF2-40B4-BE49-F238E27FC236}">
                <a16:creationId xmlns:a16="http://schemas.microsoft.com/office/drawing/2014/main" id="{8C55C3ED-A911-0966-B660-2579DBE38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800" y="5831205"/>
            <a:ext cx="1376934" cy="1376934"/>
          </a:xfrm>
          <a:prstGeom prst="rect">
            <a:avLst/>
          </a:prstGeom>
        </p:spPr>
      </p:pic>
      <p:pic>
        <p:nvPicPr>
          <p:cNvPr id="11" name="Picture 10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2E119DC-43E8-53B0-1199-9567FDFE4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527" y="6340882"/>
            <a:ext cx="1454407" cy="42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89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Turning A Winch">
            <a:extLst>
              <a:ext uri="{FF2B5EF4-FFF2-40B4-BE49-F238E27FC236}">
                <a16:creationId xmlns:a16="http://schemas.microsoft.com/office/drawing/2014/main" id="{534F6305-9FDB-2A40-8D93-7C65534310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7ED99-56CE-DAEE-A398-111D1FC65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Guided Deployments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611FE9-E402-882B-219D-F62E4DAC9F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it-IT" dirty="0">
                <a:solidFill>
                  <a:srgbClr val="FFFFFF"/>
                </a:solidFill>
              </a:rPr>
              <a:t>Power Platform sotto controllo con Azure </a:t>
            </a:r>
            <a:r>
              <a:rPr lang="it-IT" dirty="0" err="1">
                <a:solidFill>
                  <a:srgbClr val="FFFFFF"/>
                </a:solidFill>
              </a:rPr>
              <a:t>DevOps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127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2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8FCE0-E882-D5D7-992D-503C33EB3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Introduzione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EA8A90-109C-1B76-F31B-E2D1FB86FA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Obiettivo</a:t>
            </a:r>
            <a:r>
              <a:rPr lang="en-US" dirty="0"/>
              <a:t>: </a:t>
            </a:r>
            <a:r>
              <a:rPr lang="en-US" dirty="0" err="1"/>
              <a:t>Illustrare</a:t>
            </a:r>
            <a:r>
              <a:rPr lang="en-US" dirty="0"/>
              <a:t> un </a:t>
            </a:r>
            <a:r>
              <a:rPr lang="en-US" dirty="0" err="1"/>
              <a:t>sistema</a:t>
            </a:r>
            <a:r>
              <a:rPr lang="en-US" dirty="0"/>
              <a:t> di guided deployments per Power Platform</a:t>
            </a:r>
          </a:p>
          <a:p>
            <a:r>
              <a:rPr lang="en-US" dirty="0" err="1"/>
              <a:t>Contesto</a:t>
            </a:r>
            <a:r>
              <a:rPr lang="en-US" dirty="0"/>
              <a:t>: </a:t>
            </a:r>
            <a:r>
              <a:rPr lang="en-US" dirty="0" err="1"/>
              <a:t>Ambienti</a:t>
            </a:r>
            <a:r>
              <a:rPr lang="en-US" dirty="0"/>
              <a:t> enterprise </a:t>
            </a:r>
            <a:r>
              <a:rPr lang="en-US" dirty="0" err="1"/>
              <a:t>complessi</a:t>
            </a:r>
            <a:r>
              <a:rPr lang="en-US" dirty="0"/>
              <a:t> (es. Gruppo Wuerth)</a:t>
            </a:r>
          </a:p>
          <a:p>
            <a:r>
              <a:rPr lang="en-US" dirty="0"/>
              <a:t>Focus:</a:t>
            </a:r>
          </a:p>
          <a:p>
            <a:r>
              <a:rPr lang="en-US" dirty="0"/>
              <a:t>   - </a:t>
            </a:r>
            <a:r>
              <a:rPr lang="en-US" dirty="0" err="1"/>
              <a:t>Integrazione</a:t>
            </a:r>
            <a:r>
              <a:rPr lang="en-US" dirty="0"/>
              <a:t> con Azure DevOps (CI/CD, work items, retention </a:t>
            </a:r>
            <a:r>
              <a:rPr lang="en-US" dirty="0" err="1"/>
              <a:t>degli</a:t>
            </a:r>
            <a:r>
              <a:rPr lang="en-US" dirty="0"/>
              <a:t> artifact)</a:t>
            </a:r>
          </a:p>
          <a:p>
            <a:r>
              <a:rPr lang="en-US" dirty="0"/>
              <a:t>   - Custom Extension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sfrutta</a:t>
            </a:r>
            <a:r>
              <a:rPr lang="en-US" dirty="0"/>
              <a:t> </a:t>
            </a:r>
            <a:r>
              <a:rPr lang="en-US" dirty="0" err="1"/>
              <a:t>l’autenticazione</a:t>
            </a:r>
            <a:r>
              <a:rPr lang="en-US" dirty="0"/>
              <a:t> </a:t>
            </a:r>
            <a:r>
              <a:rPr lang="en-US" dirty="0" err="1"/>
              <a:t>nativa</a:t>
            </a:r>
            <a:r>
              <a:rPr lang="en-US" dirty="0"/>
              <a:t> e le policy di Azure DevOps</a:t>
            </a:r>
          </a:p>
          <a:p>
            <a:r>
              <a:rPr lang="en-US" dirty="0"/>
              <a:t>   - </a:t>
            </a:r>
            <a:r>
              <a:rPr lang="en-US" dirty="0" err="1"/>
              <a:t>Sicurezza</a:t>
            </a:r>
            <a:r>
              <a:rPr lang="en-US" dirty="0"/>
              <a:t> e audit trail </a:t>
            </a:r>
            <a:r>
              <a:rPr lang="en-US" dirty="0" err="1"/>
              <a:t>tramite</a:t>
            </a:r>
            <a:r>
              <a:rPr lang="en-US" dirty="0"/>
              <a:t> </a:t>
            </a:r>
            <a:r>
              <a:rPr lang="en-US" dirty="0" err="1"/>
              <a:t>validazione</a:t>
            </a:r>
            <a:r>
              <a:rPr lang="en-US" dirty="0"/>
              <a:t> token e versioning JSON</a:t>
            </a:r>
          </a:p>
        </p:txBody>
      </p:sp>
    </p:spTree>
    <p:extLst>
      <p:ext uri="{BB962C8B-B14F-4D97-AF65-F5344CB8AC3E}">
        <p14:creationId xmlns:p14="http://schemas.microsoft.com/office/powerpoint/2010/main" val="1000835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0A7EE-3E3E-33A0-1C8B-8E816C7FC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Caso d'Uso: Gruppo Wuerth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3CCB9-EB05-2C20-EEDE-3F57333FB8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Ambiente Enterprise: Deployment cross-</a:t>
            </a:r>
            <a:r>
              <a:rPr lang="it-IT" dirty="0" err="1"/>
              <a:t>organization</a:t>
            </a:r>
            <a:endParaRPr lang="it-IT" dirty="0"/>
          </a:p>
          <a:p>
            <a:r>
              <a:rPr lang="it-IT" dirty="0"/>
              <a:t>Risultati:</a:t>
            </a:r>
          </a:p>
          <a:p>
            <a:r>
              <a:rPr lang="it-IT" dirty="0"/>
              <a:t>   - Automazione completa del ciclo di vita delle soluzioni</a:t>
            </a:r>
          </a:p>
          <a:p>
            <a:r>
              <a:rPr lang="it-IT" dirty="0"/>
              <a:t>   - Audit </a:t>
            </a:r>
            <a:r>
              <a:rPr lang="it-IT" dirty="0" err="1"/>
              <a:t>trail</a:t>
            </a:r>
            <a:r>
              <a:rPr lang="it-IT" dirty="0"/>
              <a:t> per ogni deployment</a:t>
            </a:r>
          </a:p>
          <a:p>
            <a:r>
              <a:rPr lang="it-IT" dirty="0"/>
              <a:t>   - Risoluzione di criticità di compliance e sicurezza</a:t>
            </a:r>
          </a:p>
        </p:txBody>
      </p:sp>
    </p:spTree>
    <p:extLst>
      <p:ext uri="{BB962C8B-B14F-4D97-AF65-F5344CB8AC3E}">
        <p14:creationId xmlns:p14="http://schemas.microsoft.com/office/powerpoint/2010/main" val="108410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BCF05-8758-4F51-4FD2-8D919F52C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Contesto</a:t>
            </a:r>
            <a:r>
              <a:rPr lang="en-US" dirty="0"/>
              <a:t> e </a:t>
            </a:r>
            <a:r>
              <a:rPr lang="en-US" dirty="0" err="1"/>
              <a:t>Motivazioni</a:t>
            </a:r>
            <a:r>
              <a:rPr lang="en-US" dirty="0"/>
              <a:t>(Problema)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17316-8F78-6AFE-655F-5A869705C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• Sfide principali:</a:t>
            </a:r>
          </a:p>
          <a:p>
            <a:r>
              <a:rPr lang="it-IT" dirty="0"/>
              <a:t>   - Ciclo di vita delle soluzioni complesso</a:t>
            </a:r>
          </a:p>
          <a:p>
            <a:r>
              <a:rPr lang="it-IT" dirty="0"/>
              <a:t>   - Necessità di validazioni in tempo reale su Power Platform</a:t>
            </a:r>
          </a:p>
          <a:p>
            <a:r>
              <a:rPr lang="it-IT" dirty="0"/>
              <a:t>• Soluzione proposta:</a:t>
            </a:r>
          </a:p>
          <a:p>
            <a:r>
              <a:rPr lang="it-IT" dirty="0"/>
              <a:t>   - UI guidata per semplificare le richieste di deployment</a:t>
            </a:r>
          </a:p>
          <a:p>
            <a:r>
              <a:rPr lang="it-IT" dirty="0"/>
              <a:t>   - Integrazione nelle pipeline CI/CD per garantire controllo e sicurezza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268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50920-C186-9492-DAE7-E4687AF8E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Considerazioni Architetturali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A0F90-8D1D-8D54-2D63-2D9E53F60A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• Custom Extension: Sfrutta funzionalità native di Azure </a:t>
            </a:r>
            <a:r>
              <a:rPr lang="it-IT" dirty="0" err="1"/>
              <a:t>DevOps</a:t>
            </a:r>
            <a:endParaRPr lang="it-IT" dirty="0"/>
          </a:p>
          <a:p>
            <a:r>
              <a:rPr lang="it-IT" dirty="0"/>
              <a:t>• Pipeline CI/CD: Integrazione automatizzata per export, validazione e </a:t>
            </a:r>
            <a:r>
              <a:rPr lang="it-IT" dirty="0" err="1"/>
              <a:t>deploy</a:t>
            </a:r>
            <a:endParaRPr lang="it-IT" dirty="0"/>
          </a:p>
          <a:p>
            <a:r>
              <a:rPr lang="it-IT" dirty="0"/>
              <a:t>• Sicurezza: Approccio token-</a:t>
            </a:r>
            <a:r>
              <a:rPr lang="it-IT" dirty="0" err="1"/>
              <a:t>based</a:t>
            </a:r>
            <a:r>
              <a:rPr lang="it-IT" dirty="0"/>
              <a:t> con validazione </a:t>
            </a:r>
            <a:r>
              <a:rPr lang="it-IT" dirty="0" err="1"/>
              <a:t>backend</a:t>
            </a:r>
            <a:r>
              <a:rPr lang="it-IT" dirty="0"/>
              <a:t> e service </a:t>
            </a:r>
            <a:r>
              <a:rPr lang="it-IT" dirty="0" err="1"/>
              <a:t>principal</a:t>
            </a:r>
            <a:endParaRPr lang="it-IT" dirty="0"/>
          </a:p>
          <a:p>
            <a:r>
              <a:rPr lang="it-IT" dirty="0"/>
              <a:t>• Tecnologie UI: Valutazione tra React e </a:t>
            </a:r>
            <a:r>
              <a:rPr lang="it-IT" dirty="0" err="1"/>
              <a:t>Blazor</a:t>
            </a:r>
            <a:r>
              <a:rPr lang="it-IT" dirty="0"/>
              <a:t> in base alle competenze</a:t>
            </a:r>
          </a:p>
          <a:p>
            <a:r>
              <a:rPr lang="it-IT" dirty="0"/>
              <a:t>TODO INSERIRE DIAGRAMMA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017505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5fae8262-b78e-4366-8929-a5d6aac95320}" enabled="1" method="Standard" siteId="{cf36141c-ddd7-45a7-b073-111f66d0b30c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880</Words>
  <Application>Microsoft Office PowerPoint</Application>
  <PresentationFormat>Widescreen</PresentationFormat>
  <Paragraphs>118</Paragraphs>
  <Slides>22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Calibri</vt:lpstr>
      <vt:lpstr>Calibri Light</vt:lpstr>
      <vt:lpstr>Segoe UI</vt:lpstr>
      <vt:lpstr>Segoe UI Black</vt:lpstr>
      <vt:lpstr>Segoe UI Semibold</vt:lpstr>
      <vt:lpstr>Segoe UI Variable Display Semib</vt:lpstr>
      <vt:lpstr>Personalizza struttura</vt:lpstr>
      <vt:lpstr>PowerPoint Presentation</vt:lpstr>
      <vt:lpstr>PowerPoint Presentation</vt:lpstr>
      <vt:lpstr>PowerPoint Presentation</vt:lpstr>
      <vt:lpstr>PowerPoint Presentation</vt:lpstr>
      <vt:lpstr>Guided Deployments</vt:lpstr>
      <vt:lpstr>Introduzione</vt:lpstr>
      <vt:lpstr>Caso d'Uso: Gruppo Wuerth</vt:lpstr>
      <vt:lpstr>Contesto e Motivazioni(Problema)</vt:lpstr>
      <vt:lpstr>Considerazioni Architetturali</vt:lpstr>
      <vt:lpstr>La Custom Azure DevOps Extension</vt:lpstr>
      <vt:lpstr>Frontend: Integrazione con Azure DevOps SDK</vt:lpstr>
      <vt:lpstr>Flusso di Autenticazione</vt:lpstr>
      <vt:lpstr>Backend API: Sicurezza e Validazione</vt:lpstr>
      <vt:lpstr>Considerazioni Architetturali</vt:lpstr>
      <vt:lpstr>Integrazione nelle Pipeline CI/CD</vt:lpstr>
      <vt:lpstr>Confronto Tecnologico</vt:lpstr>
      <vt:lpstr>Sicurezza e Validazione del Token</vt:lpstr>
      <vt:lpstr>Vantaggi del Guided Deployment</vt:lpstr>
      <vt:lpstr>Conclusioni</vt:lpstr>
      <vt:lpstr>Domande &amp; Risposte</vt:lpstr>
      <vt:lpstr>Grazie!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De-Monolithic Approach Clouds &amp; Microservices</dc:title>
  <dc:creator>Benedetti Valerio</dc:creator>
  <cp:lastModifiedBy>Belacca, Francesco</cp:lastModifiedBy>
  <cp:revision>211</cp:revision>
  <dcterms:created xsi:type="dcterms:W3CDTF">2019-09-18T14:18:50Z</dcterms:created>
  <dcterms:modified xsi:type="dcterms:W3CDTF">2025-02-13T20:43:40Z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fae8262-b78e-4366-8929-a5d6aac95320_Enabled">
    <vt:lpwstr>true</vt:lpwstr>
  </property>
  <property fmtid="{D5CDD505-2E9C-101B-9397-08002B2CF9AE}" pid="3" name="MSIP_Label_5fae8262-b78e-4366-8929-a5d6aac95320_SetDate">
    <vt:lpwstr>2022-01-14T14:00:23Z</vt:lpwstr>
  </property>
  <property fmtid="{D5CDD505-2E9C-101B-9397-08002B2CF9AE}" pid="4" name="MSIP_Label_5fae8262-b78e-4366-8929-a5d6aac95320_Method">
    <vt:lpwstr>Standard</vt:lpwstr>
  </property>
  <property fmtid="{D5CDD505-2E9C-101B-9397-08002B2CF9AE}" pid="5" name="MSIP_Label_5fae8262-b78e-4366-8929-a5d6aac95320_Name">
    <vt:lpwstr>5fae8262-b78e-4366-8929-a5d6aac95320</vt:lpwstr>
  </property>
  <property fmtid="{D5CDD505-2E9C-101B-9397-08002B2CF9AE}" pid="6" name="MSIP_Label_5fae8262-b78e-4366-8929-a5d6aac95320_SiteId">
    <vt:lpwstr>cf36141c-ddd7-45a7-b073-111f66d0b30c</vt:lpwstr>
  </property>
  <property fmtid="{D5CDD505-2E9C-101B-9397-08002B2CF9AE}" pid="7" name="MSIP_Label_5fae8262-b78e-4366-8929-a5d6aac95320_ActionId">
    <vt:lpwstr>bb42a732-b970-44c7-bd5b-e95ec9658103</vt:lpwstr>
  </property>
  <property fmtid="{D5CDD505-2E9C-101B-9397-08002B2CF9AE}" pid="8" name="MSIP_Label_5fae8262-b78e-4366-8929-a5d6aac95320_ContentBits">
    <vt:lpwstr>0</vt:lpwstr>
  </property>
</Properties>
</file>

<file path=docProps/thumbnail.jpeg>
</file>